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0" r:id="rId3"/>
    <p:sldId id="287" r:id="rId4"/>
    <p:sldId id="288" r:id="rId5"/>
    <p:sldId id="296" r:id="rId6"/>
    <p:sldId id="257" r:id="rId7"/>
    <p:sldId id="284" r:id="rId8"/>
    <p:sldId id="278" r:id="rId9"/>
    <p:sldId id="280" r:id="rId10"/>
    <p:sldId id="260" r:id="rId11"/>
    <p:sldId id="261" r:id="rId12"/>
    <p:sldId id="262" r:id="rId13"/>
    <p:sldId id="268" r:id="rId14"/>
    <p:sldId id="267" r:id="rId15"/>
    <p:sldId id="269" r:id="rId16"/>
    <p:sldId id="289" r:id="rId17"/>
    <p:sldId id="258" r:id="rId18"/>
    <p:sldId id="259" r:id="rId19"/>
    <p:sldId id="292" r:id="rId20"/>
    <p:sldId id="286" r:id="rId21"/>
    <p:sldId id="266" r:id="rId22"/>
    <p:sldId id="282" r:id="rId23"/>
    <p:sldId id="281" r:id="rId24"/>
    <p:sldId id="283" r:id="rId25"/>
    <p:sldId id="263" r:id="rId26"/>
    <p:sldId id="264" r:id="rId27"/>
    <p:sldId id="265" r:id="rId28"/>
    <p:sldId id="274" r:id="rId29"/>
    <p:sldId id="291" r:id="rId30"/>
    <p:sldId id="271" r:id="rId31"/>
    <p:sldId id="272" r:id="rId32"/>
    <p:sldId id="295" r:id="rId33"/>
    <p:sldId id="294" r:id="rId34"/>
    <p:sldId id="275" r:id="rId35"/>
    <p:sldId id="276" r:id="rId36"/>
    <p:sldId id="277" r:id="rId37"/>
    <p:sldId id="27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3" autoAdjust="0"/>
    <p:restoredTop sz="94699" autoAdjust="0"/>
  </p:normalViewPr>
  <p:slideViewPr>
    <p:cSldViewPr>
      <p:cViewPr varScale="1">
        <p:scale>
          <a:sx n="104" d="100"/>
          <a:sy n="104" d="100"/>
        </p:scale>
        <p:origin x="1890" y="1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EB49CF-14A8-49F6-8EA7-57A01D2B5822}" type="datetimeFigureOut">
              <a:rPr lang="en-US" smtClean="0"/>
              <a:t>4/4/2021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4AD566-CE22-4B6E-9E97-4D9A99E7EA84}" type="slidenum">
              <a:rPr lang="en-US" smtClean="0"/>
              <a:t>‹#›</a:t>
            </a:fld>
            <a:endParaRPr lang="en-US"/>
          </a:p>
        </p:txBody>
      </p:sp>
    </p:spTree>
    <p:extLst>
      <p:ext uri="{BB962C8B-B14F-4D97-AF65-F5344CB8AC3E}">
        <p14:creationId xmlns:p14="http://schemas.microsoft.com/office/powerpoint/2010/main" val="53792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AD566-CE22-4B6E-9E97-4D9A99E7EA84}" type="slidenum">
              <a:rPr lang="en-US" smtClean="0"/>
              <a:t>1</a:t>
            </a:fld>
            <a:endParaRPr lang="en-US"/>
          </a:p>
        </p:txBody>
      </p:sp>
    </p:spTree>
    <p:extLst>
      <p:ext uri="{BB962C8B-B14F-4D97-AF65-F5344CB8AC3E}">
        <p14:creationId xmlns:p14="http://schemas.microsoft.com/office/powerpoint/2010/main" val="268950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AD566-CE22-4B6E-9E97-4D9A99E7EA84}" type="slidenum">
              <a:rPr lang="en-US" smtClean="0"/>
              <a:t>2</a:t>
            </a:fld>
            <a:endParaRPr lang="en-US"/>
          </a:p>
        </p:txBody>
      </p:sp>
    </p:spTree>
    <p:extLst>
      <p:ext uri="{BB962C8B-B14F-4D97-AF65-F5344CB8AC3E}">
        <p14:creationId xmlns:p14="http://schemas.microsoft.com/office/powerpoint/2010/main" val="2375173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0F68E3-7FC1-4877-B2BF-4040D5785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55920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F68E3-7FC1-4877-B2BF-4040D5785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321978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F68E3-7FC1-4877-B2BF-4040D5785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191758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F68E3-7FC1-4877-B2BF-4040D5785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396599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0F68E3-7FC1-4877-B2BF-4040D5785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1824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0F68E3-7FC1-4877-B2BF-4040D5785CDD}" type="datetimeFigureOut">
              <a:rPr lang="en-US" smtClean="0"/>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425306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0F68E3-7FC1-4877-B2BF-4040D5785CDD}" type="datetimeFigureOut">
              <a:rPr lang="en-US" smtClean="0"/>
              <a:t>4/4/2021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331216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0F68E3-7FC1-4877-B2BF-4040D5785CDD}" type="datetimeFigureOut">
              <a:rPr lang="en-US" smtClean="0"/>
              <a:t>4/4/2021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80968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F68E3-7FC1-4877-B2BF-4040D5785CDD}" type="datetimeFigureOut">
              <a:rPr lang="en-US" smtClean="0"/>
              <a:t>4/4/2021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392005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F68E3-7FC1-4877-B2BF-4040D5785CDD}" type="datetimeFigureOut">
              <a:rPr lang="en-US" smtClean="0"/>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3459223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F68E3-7FC1-4877-B2BF-4040D5785CDD}" type="datetimeFigureOut">
              <a:rPr lang="en-US" smtClean="0"/>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BD18D-7EE3-40B0-9E07-114A62F1B096}" type="slidenum">
              <a:rPr lang="en-US" smtClean="0"/>
              <a:t>‹#›</a:t>
            </a:fld>
            <a:endParaRPr lang="en-US"/>
          </a:p>
        </p:txBody>
      </p:sp>
    </p:spTree>
    <p:extLst>
      <p:ext uri="{BB962C8B-B14F-4D97-AF65-F5344CB8AC3E}">
        <p14:creationId xmlns:p14="http://schemas.microsoft.com/office/powerpoint/2010/main" val="136988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F68E3-7FC1-4877-B2BF-4040D5785CDD}" type="datetimeFigureOut">
              <a:rPr lang="en-US" smtClean="0"/>
              <a:t>4/4/2021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BD18D-7EE3-40B0-9E07-114A62F1B096}" type="slidenum">
              <a:rPr lang="en-US" smtClean="0"/>
              <a:t>‹#›</a:t>
            </a:fld>
            <a:endParaRPr lang="en-US"/>
          </a:p>
        </p:txBody>
      </p:sp>
    </p:spTree>
    <p:extLst>
      <p:ext uri="{BB962C8B-B14F-4D97-AF65-F5344CB8AC3E}">
        <p14:creationId xmlns:p14="http://schemas.microsoft.com/office/powerpoint/2010/main" val="2471891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ebstore.iec.ch/Webstore/webstore.nsf/ArtNum_PK/48729?OpenDocume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1470025"/>
          </a:xfrm>
        </p:spPr>
        <p:txBody>
          <a:bodyPr>
            <a:normAutofit/>
          </a:bodyPr>
          <a:lstStyle/>
          <a:p>
            <a:r>
              <a:rPr lang="en-US" sz="3200" dirty="0"/>
              <a:t>IEC61000-4-6 TEST EQUIPMENT SEARCH</a:t>
            </a:r>
          </a:p>
        </p:txBody>
      </p:sp>
      <p:sp>
        <p:nvSpPr>
          <p:cNvPr id="4" name="Subtitle 2"/>
          <p:cNvSpPr>
            <a:spLocks noGrp="1"/>
          </p:cNvSpPr>
          <p:nvPr>
            <p:ph type="subTitle" idx="1"/>
          </p:nvPr>
        </p:nvSpPr>
        <p:spPr>
          <a:xfrm>
            <a:off x="228600" y="1676400"/>
            <a:ext cx="8839200" cy="4800600"/>
          </a:xfrm>
        </p:spPr>
        <p:txBody>
          <a:bodyPr>
            <a:normAutofit fontScale="92500"/>
          </a:bodyPr>
          <a:lstStyle/>
          <a:p>
            <a:pPr algn="just"/>
            <a:r>
              <a:rPr lang="en-US" sz="2000" b="1" u="sng" dirty="0">
                <a:solidFill>
                  <a:schemeClr val="tx1"/>
                </a:solidFill>
              </a:rPr>
              <a:t>This presentation summarizes the following items:</a:t>
            </a:r>
          </a:p>
          <a:p>
            <a:pPr algn="just"/>
            <a:endParaRPr lang="en-US" sz="2000" b="1" u="sng" dirty="0">
              <a:solidFill>
                <a:schemeClr val="tx1"/>
              </a:solidFill>
            </a:endParaRPr>
          </a:p>
          <a:p>
            <a:pPr marL="342900" indent="-342900" algn="just">
              <a:buFont typeface="Arial" panose="020B0604020202020204" pitchFamily="34" charset="0"/>
              <a:buChar char="•"/>
            </a:pPr>
            <a:r>
              <a:rPr lang="en-US" sz="1600" b="1" dirty="0">
                <a:solidFill>
                  <a:schemeClr val="tx1"/>
                </a:solidFill>
              </a:rPr>
              <a:t>Review of IEC61000-4-6 standard for test (equipment) requirements. The 4</a:t>
            </a:r>
            <a:r>
              <a:rPr lang="en-US" sz="1600" b="1" baseline="30000" dirty="0">
                <a:solidFill>
                  <a:schemeClr val="tx1"/>
                </a:solidFill>
              </a:rPr>
              <a:t>th</a:t>
            </a:r>
            <a:r>
              <a:rPr lang="en-US" sz="1600" b="1" dirty="0">
                <a:solidFill>
                  <a:schemeClr val="tx1"/>
                </a:solidFill>
              </a:rPr>
              <a:t> edition is in play (IE 2013).</a:t>
            </a:r>
          </a:p>
          <a:p>
            <a:pPr algn="just"/>
            <a:endParaRPr lang="en-US" sz="1600" b="1" dirty="0">
              <a:solidFill>
                <a:schemeClr val="tx1"/>
              </a:solidFill>
            </a:endParaRPr>
          </a:p>
          <a:p>
            <a:pPr marL="342900" indent="-342900" algn="just">
              <a:buFont typeface="Arial" panose="020B0604020202020204" pitchFamily="34" charset="0"/>
              <a:buChar char="•"/>
            </a:pPr>
            <a:r>
              <a:rPr lang="en-US" sz="1600" b="1" dirty="0">
                <a:solidFill>
                  <a:schemeClr val="tx1"/>
                </a:solidFill>
              </a:rPr>
              <a:t>Review of available (online) literature and application notes regarding test methods and equipment requirements to conduct testing for the IEC61000-4-6 standard.</a:t>
            </a:r>
          </a:p>
          <a:p>
            <a:pPr marL="342900" indent="-342900" algn="just">
              <a:buFont typeface="Arial" panose="020B0604020202020204" pitchFamily="34" charset="0"/>
              <a:buChar char="•"/>
            </a:pPr>
            <a:endParaRPr lang="en-US" sz="1600" b="1" dirty="0">
              <a:solidFill>
                <a:schemeClr val="tx1"/>
              </a:solidFill>
            </a:endParaRPr>
          </a:p>
          <a:p>
            <a:pPr marL="342900" indent="-342900" algn="just">
              <a:buFont typeface="Arial" panose="020B0604020202020204" pitchFamily="34" charset="0"/>
              <a:buChar char="•"/>
            </a:pPr>
            <a:r>
              <a:rPr lang="en-US" sz="1600" b="1" dirty="0">
                <a:solidFill>
                  <a:schemeClr val="tx1"/>
                </a:solidFill>
              </a:rPr>
              <a:t>High level discussion of the advantages/disadvantages of the three test methods specified in the IEC61000-4-6 standard. (CDN, EM Clamp, and BCI).</a:t>
            </a:r>
          </a:p>
          <a:p>
            <a:pPr marL="342900" indent="-342900" algn="just">
              <a:buFont typeface="Arial" panose="020B0604020202020204" pitchFamily="34" charset="0"/>
              <a:buChar char="•"/>
            </a:pPr>
            <a:endParaRPr lang="en-US" sz="1600" b="1" dirty="0">
              <a:solidFill>
                <a:schemeClr val="tx1"/>
              </a:solidFill>
            </a:endParaRPr>
          </a:p>
          <a:p>
            <a:pPr marL="342900" indent="-342900" algn="just">
              <a:buFont typeface="Arial" panose="020B0604020202020204" pitchFamily="34" charset="0"/>
              <a:buChar char="•"/>
            </a:pPr>
            <a:r>
              <a:rPr lang="en-US" sz="1600" b="1" dirty="0">
                <a:solidFill>
                  <a:schemeClr val="tx1"/>
                </a:solidFill>
              </a:rPr>
              <a:t>Flow chart for selecting an appropriate test scenario for CDN, EM Clamp, or BCI test methods.</a:t>
            </a:r>
          </a:p>
          <a:p>
            <a:pPr marL="342900" indent="-342900" algn="just">
              <a:buFont typeface="Arial" panose="020B0604020202020204" pitchFamily="34" charset="0"/>
              <a:buChar char="•"/>
            </a:pPr>
            <a:endParaRPr lang="en-US" sz="1600" b="1" dirty="0">
              <a:solidFill>
                <a:schemeClr val="tx1"/>
              </a:solidFill>
            </a:endParaRPr>
          </a:p>
          <a:p>
            <a:pPr marL="342900" indent="-342900" algn="just">
              <a:buFont typeface="Arial" panose="020B0604020202020204" pitchFamily="34" charset="0"/>
              <a:buChar char="•"/>
            </a:pPr>
            <a:r>
              <a:rPr lang="en-US" sz="1600" b="1" dirty="0">
                <a:solidFill>
                  <a:schemeClr val="tx1"/>
                </a:solidFill>
              </a:rPr>
              <a:t>Search for manufacturers of equipment  and accessories  designed to be used for IEC61000-4-6 testing.</a:t>
            </a:r>
          </a:p>
          <a:p>
            <a:pPr marL="342900" indent="-342900" algn="just">
              <a:buFont typeface="Arial" panose="020B0604020202020204" pitchFamily="34" charset="0"/>
              <a:buChar char="•"/>
            </a:pPr>
            <a:endParaRPr lang="en-US" sz="1600" b="1" i="1" u="sng" dirty="0">
              <a:solidFill>
                <a:schemeClr val="tx1"/>
              </a:solidFill>
            </a:endParaRPr>
          </a:p>
          <a:p>
            <a:pPr marL="342900" indent="-342900" algn="just">
              <a:buFont typeface="Arial" panose="020B0604020202020204" pitchFamily="34" charset="0"/>
              <a:buChar char="•"/>
            </a:pPr>
            <a:r>
              <a:rPr lang="en-US" sz="1600" b="1" dirty="0">
                <a:solidFill>
                  <a:schemeClr val="tx1"/>
                </a:solidFill>
              </a:rPr>
              <a:t>Summary of quotes received to date. (As of 8/8/2016).</a:t>
            </a:r>
          </a:p>
          <a:p>
            <a:pPr marL="342900" indent="-342900" algn="just">
              <a:buFont typeface="Arial" panose="020B0604020202020204" pitchFamily="34" charset="0"/>
              <a:buChar char="•"/>
            </a:pPr>
            <a:endParaRPr lang="en-US" sz="1600" b="1" dirty="0">
              <a:solidFill>
                <a:schemeClr val="tx1"/>
              </a:solidFill>
            </a:endParaRPr>
          </a:p>
          <a:p>
            <a:pPr marL="342900" indent="-342900" algn="just">
              <a:buFont typeface="Arial" panose="020B0604020202020204" pitchFamily="34" charset="0"/>
              <a:buChar char="•"/>
            </a:pPr>
            <a:r>
              <a:rPr lang="en-US" sz="1600" b="1" dirty="0">
                <a:solidFill>
                  <a:schemeClr val="tx1"/>
                </a:solidFill>
              </a:rPr>
              <a:t>Examples of test configurations for conducting the three tests as specified in the IEC61000-4-6 standard.</a:t>
            </a:r>
          </a:p>
          <a:p>
            <a:pPr marL="342900" indent="-342900" algn="just">
              <a:buFont typeface="Arial" panose="020B0604020202020204" pitchFamily="34" charset="0"/>
              <a:buChar char="•"/>
            </a:pPr>
            <a:endParaRPr lang="en-US" sz="2000" b="1"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170473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sz="3600" b="1" dirty="0"/>
              <a:t>CDN M3 DIGRAM: (Coupling-Decoupling Network) Test Configuration Concept</a:t>
            </a:r>
            <a:br>
              <a:rPr lang="en-US"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066826"/>
            <a:ext cx="8610600" cy="418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61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ADVANTAGES/DISADVANTGES OF THE CDN TEST METHOD</a:t>
            </a:r>
            <a:endParaRPr lang="en-US" sz="3200" dirty="0"/>
          </a:p>
        </p:txBody>
      </p:sp>
      <p:sp>
        <p:nvSpPr>
          <p:cNvPr id="3" name="Rectangle 2"/>
          <p:cNvSpPr/>
          <p:nvPr/>
        </p:nvSpPr>
        <p:spPr>
          <a:xfrm>
            <a:off x="772904" y="1752600"/>
            <a:ext cx="3701719" cy="369332"/>
          </a:xfrm>
          <a:prstGeom prst="rect">
            <a:avLst/>
          </a:prstGeom>
        </p:spPr>
        <p:txBody>
          <a:bodyPr wrap="none">
            <a:spAutoFit/>
          </a:bodyPr>
          <a:lstStyle/>
          <a:p>
            <a:r>
              <a:rPr lang="en-US" b="1" i="1" u="sng" dirty="0"/>
              <a:t>Advantages of the CDN Test Method:</a:t>
            </a:r>
            <a:endParaRPr lang="en-US" i="1" u="sng" dirty="0"/>
          </a:p>
        </p:txBody>
      </p:sp>
      <p:sp>
        <p:nvSpPr>
          <p:cNvPr id="5" name="Rectangle 4"/>
          <p:cNvSpPr/>
          <p:nvPr/>
        </p:nvSpPr>
        <p:spPr>
          <a:xfrm>
            <a:off x="772904" y="4202668"/>
            <a:ext cx="3977435" cy="369332"/>
          </a:xfrm>
          <a:prstGeom prst="rect">
            <a:avLst/>
          </a:prstGeom>
        </p:spPr>
        <p:txBody>
          <a:bodyPr wrap="none">
            <a:spAutoFit/>
          </a:bodyPr>
          <a:lstStyle/>
          <a:p>
            <a:r>
              <a:rPr lang="en-US" b="1" i="1" u="sng" dirty="0"/>
              <a:t>Disadvantages of the CDN Test Method:</a:t>
            </a:r>
            <a:endParaRPr lang="en-US" i="1" u="sng"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24400"/>
            <a:ext cx="80772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2220402"/>
            <a:ext cx="8077200" cy="1992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EM CLAMP TEST CONFIGURATION CONCEPT</a:t>
            </a:r>
            <a:endParaRPr 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01052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53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457200"/>
            <a:ext cx="9067800" cy="1077218"/>
          </a:xfrm>
          <a:prstGeom prst="rect">
            <a:avLst/>
          </a:prstGeom>
        </p:spPr>
        <p:txBody>
          <a:bodyPr wrap="square">
            <a:spAutoFit/>
          </a:bodyPr>
          <a:lstStyle/>
          <a:p>
            <a:r>
              <a:rPr lang="en-US" sz="3200" b="1" dirty="0"/>
              <a:t>Advantages/Disadvantages of the EM CLAMP Test Method</a:t>
            </a:r>
            <a:endParaRPr lang="en-US" sz="3200" dirty="0"/>
          </a:p>
        </p:txBody>
      </p:sp>
      <p:sp>
        <p:nvSpPr>
          <p:cNvPr id="6" name="Rectangle 5"/>
          <p:cNvSpPr/>
          <p:nvPr/>
        </p:nvSpPr>
        <p:spPr>
          <a:xfrm>
            <a:off x="609600" y="1567934"/>
            <a:ext cx="4274696" cy="369332"/>
          </a:xfrm>
          <a:prstGeom prst="rect">
            <a:avLst/>
          </a:prstGeom>
        </p:spPr>
        <p:txBody>
          <a:bodyPr wrap="none">
            <a:spAutoFit/>
          </a:bodyPr>
          <a:lstStyle/>
          <a:p>
            <a:r>
              <a:rPr lang="en-US" b="1" i="1" u="sng" dirty="0"/>
              <a:t>Advantages of the EM Clamp Test Method:</a:t>
            </a:r>
            <a:endParaRPr lang="en-US" dirty="0"/>
          </a:p>
        </p:txBody>
      </p:sp>
      <p:sp>
        <p:nvSpPr>
          <p:cNvPr id="7" name="Rectangle 6"/>
          <p:cNvSpPr/>
          <p:nvPr/>
        </p:nvSpPr>
        <p:spPr>
          <a:xfrm>
            <a:off x="631092" y="3655646"/>
            <a:ext cx="4550413" cy="646331"/>
          </a:xfrm>
          <a:prstGeom prst="rect">
            <a:avLst/>
          </a:prstGeom>
        </p:spPr>
        <p:txBody>
          <a:bodyPr wrap="none">
            <a:spAutoFit/>
          </a:bodyPr>
          <a:lstStyle/>
          <a:p>
            <a:endParaRPr lang="en-US" b="1" i="1" u="sng" dirty="0"/>
          </a:p>
          <a:p>
            <a:r>
              <a:rPr lang="en-US" b="1" i="1" u="sng" dirty="0"/>
              <a:t>Disadvantages of the EM Clamp Test Method: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2057399"/>
            <a:ext cx="7043505" cy="1921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4386138"/>
            <a:ext cx="704350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06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a:bodyPr>
          <a:lstStyle/>
          <a:p>
            <a:r>
              <a:rPr lang="en-US" sz="3200" b="1" dirty="0"/>
              <a:t>BCI (Bulk Current Injection) Test Configuration Concept</a:t>
            </a:r>
            <a:endParaRPr lang="en-US" sz="3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91688"/>
            <a:ext cx="7568045" cy="383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39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52885"/>
            <a:ext cx="9067800" cy="584775"/>
          </a:xfrm>
          <a:prstGeom prst="rect">
            <a:avLst/>
          </a:prstGeom>
        </p:spPr>
        <p:txBody>
          <a:bodyPr wrap="square">
            <a:spAutoFit/>
          </a:bodyPr>
          <a:lstStyle/>
          <a:p>
            <a:r>
              <a:rPr lang="en-US" sz="3200" b="1" dirty="0"/>
              <a:t>Advantages/Disadvantages of the BCI Test Method</a:t>
            </a:r>
            <a:endParaRPr lang="en-US" sz="3200" dirty="0"/>
          </a:p>
        </p:txBody>
      </p:sp>
      <p:sp>
        <p:nvSpPr>
          <p:cNvPr id="5" name="Rectangle 4"/>
          <p:cNvSpPr/>
          <p:nvPr/>
        </p:nvSpPr>
        <p:spPr>
          <a:xfrm>
            <a:off x="746360" y="883962"/>
            <a:ext cx="3817455" cy="338554"/>
          </a:xfrm>
          <a:prstGeom prst="rect">
            <a:avLst/>
          </a:prstGeom>
        </p:spPr>
        <p:txBody>
          <a:bodyPr wrap="none">
            <a:spAutoFit/>
          </a:bodyPr>
          <a:lstStyle/>
          <a:p>
            <a:r>
              <a:rPr lang="en-US" sz="1600" b="1" i="1" u="sng" dirty="0"/>
              <a:t>Advantages of the EM Clamp Test Method: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6" y="1222516"/>
            <a:ext cx="7810500" cy="674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48348" y="2862930"/>
            <a:ext cx="4069127" cy="369332"/>
          </a:xfrm>
          <a:prstGeom prst="rect">
            <a:avLst/>
          </a:prstGeom>
        </p:spPr>
        <p:txBody>
          <a:bodyPr wrap="none">
            <a:spAutoFit/>
          </a:bodyPr>
          <a:lstStyle/>
          <a:p>
            <a:r>
              <a:rPr lang="en-US" sz="1600" b="1" i="1" u="sng" dirty="0"/>
              <a:t>Disadvantages of the EM Clamp Test Method</a:t>
            </a:r>
            <a:r>
              <a:rPr lang="en-US" b="1" i="1" u="sng" dirty="0"/>
              <a:t>:</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533" y="7467600"/>
            <a:ext cx="7165134"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23" y="1752600"/>
            <a:ext cx="722747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112" y="3352800"/>
            <a:ext cx="796088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1177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 HOLDER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254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SELECTING AN APPROPRIATE TEST METODOLOGY PER THE IEC61000-4-6 STANDARD</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784" y="1600200"/>
            <a:ext cx="813843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613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MORE DETAILED APPROACH TO SELECTING INJECTION METHODS (CDN, EM CLAMP, OR BCI)</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33537"/>
            <a:ext cx="7923385" cy="514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90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408173" cy="1143000"/>
          </a:xfrm>
        </p:spPr>
        <p:txBody>
          <a:bodyPr>
            <a:normAutofit/>
          </a:bodyPr>
          <a:lstStyle/>
          <a:p>
            <a:r>
              <a:rPr lang="en-US" sz="3200" dirty="0"/>
              <a:t>CABLE EXAMPLES WITH CDN RECOMMENDATIONS.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543800" cy="590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167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EXECUTIVE SUMMARY</a:t>
            </a:r>
          </a:p>
        </p:txBody>
      </p:sp>
      <p:sp>
        <p:nvSpPr>
          <p:cNvPr id="3" name="Content Placeholder 2"/>
          <p:cNvSpPr>
            <a:spLocks noGrp="1"/>
          </p:cNvSpPr>
          <p:nvPr>
            <p:ph idx="1"/>
          </p:nvPr>
        </p:nvSpPr>
        <p:spPr>
          <a:xfrm>
            <a:off x="457200" y="1371600"/>
            <a:ext cx="8229600" cy="5181600"/>
          </a:xfrm>
        </p:spPr>
        <p:txBody>
          <a:bodyPr>
            <a:normAutofit fontScale="77500" lnSpcReduction="20000"/>
          </a:bodyPr>
          <a:lstStyle/>
          <a:p>
            <a:pPr algn="just"/>
            <a:r>
              <a:rPr lang="en-US" sz="2000" b="1" i="1" u="sng" dirty="0"/>
              <a:t>Found five manufacturers involved with developing systems and components for IEC61000-4-6 testing.</a:t>
            </a:r>
          </a:p>
          <a:p>
            <a:pPr marL="0" indent="0" algn="just">
              <a:buNone/>
            </a:pPr>
            <a:endParaRPr lang="en-US" sz="2000" b="1" i="1" u="sng" dirty="0"/>
          </a:p>
          <a:p>
            <a:pPr algn="just"/>
            <a:r>
              <a:rPr lang="en-US" sz="2000" b="1" i="1" u="sng" dirty="0"/>
              <a:t>Request for quotes have been sent out. </a:t>
            </a:r>
          </a:p>
          <a:p>
            <a:pPr algn="just"/>
            <a:endParaRPr lang="en-US" sz="2000" b="1" i="1" u="sng" dirty="0"/>
          </a:p>
          <a:p>
            <a:pPr algn="just"/>
            <a:r>
              <a:rPr lang="en-US" sz="2000" b="1" i="1" u="sng" dirty="0"/>
              <a:t>We have received some budgetary information. Waiting for more information and lead times.</a:t>
            </a:r>
          </a:p>
          <a:p>
            <a:pPr marL="0" indent="0" algn="just">
              <a:buNone/>
            </a:pPr>
            <a:endParaRPr lang="en-US" sz="2000" b="1" i="1" u="sng" dirty="0"/>
          </a:p>
          <a:p>
            <a:pPr algn="just"/>
            <a:r>
              <a:rPr lang="en-US" sz="2000" b="1" i="1" u="sng" dirty="0"/>
              <a:t>A used test system with accessories (without a computer) will cost approximately $25,000.(See Appendix 1)</a:t>
            </a:r>
          </a:p>
          <a:p>
            <a:pPr algn="just"/>
            <a:endParaRPr lang="en-US" sz="2000" b="1" i="1" u="sng" dirty="0"/>
          </a:p>
          <a:p>
            <a:pPr algn="just"/>
            <a:r>
              <a:rPr lang="en-US" sz="2000" b="1" i="1" u="sng" dirty="0"/>
              <a:t>A new generator without accessories and a computer will cost approximately $28,000. (See appendix 3).</a:t>
            </a:r>
          </a:p>
          <a:p>
            <a:pPr algn="just"/>
            <a:endParaRPr lang="en-US" sz="2000" b="1" i="1" u="sng" dirty="0"/>
          </a:p>
          <a:p>
            <a:pPr algn="just"/>
            <a:endParaRPr lang="en-US" sz="2000" b="1" i="1" u="sng" dirty="0"/>
          </a:p>
          <a:p>
            <a:pPr algn="just"/>
            <a:r>
              <a:rPr lang="en-US" sz="2000" b="1" i="1" u="sng" dirty="0"/>
              <a:t>A new stand alone 100 Watt RF Amplifier specified for IEC61000-4-6 testing (without accessories and signal generator/spectrum analyzer) will cost $12,245.(See appendix 4).</a:t>
            </a:r>
          </a:p>
          <a:p>
            <a:pPr algn="just"/>
            <a:endParaRPr lang="en-US" sz="2000" b="1" i="1" u="sng" dirty="0"/>
          </a:p>
          <a:p>
            <a:pPr algn="just"/>
            <a:endParaRPr lang="en-US" sz="2000" b="1" i="1" u="sng" dirty="0"/>
          </a:p>
          <a:p>
            <a:pPr algn="just"/>
            <a:r>
              <a:rPr lang="en-US" sz="2000" b="1" i="1" u="sng" dirty="0"/>
              <a:t>A system with accessories will cost approximately $2,500 per month to rent. .(See appendix 2).</a:t>
            </a:r>
          </a:p>
          <a:p>
            <a:pPr algn="just"/>
            <a:endParaRPr lang="en-US" sz="2000" b="1" i="1" u="sng" dirty="0"/>
          </a:p>
          <a:p>
            <a:pPr algn="just"/>
            <a:endParaRPr lang="en-US" sz="2000" b="1" i="1" u="sng" dirty="0"/>
          </a:p>
          <a:p>
            <a:pPr algn="just"/>
            <a:endParaRPr lang="en-US" sz="2000" b="1" i="1" u="sng" dirty="0"/>
          </a:p>
          <a:p>
            <a:pPr algn="just"/>
            <a:endParaRPr lang="en-US" sz="1400" b="1" i="1" u="sng" dirty="0"/>
          </a:p>
          <a:p>
            <a:pPr algn="just"/>
            <a:endParaRPr lang="en-US" sz="1400" b="1" i="1" u="sng" dirty="0"/>
          </a:p>
        </p:txBody>
      </p:sp>
    </p:spTree>
    <p:extLst>
      <p:ext uri="{BB962C8B-B14F-4D97-AF65-F5344CB8AC3E}">
        <p14:creationId xmlns:p14="http://schemas.microsoft.com/office/powerpoint/2010/main" val="369112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3200" dirty="0"/>
              <a:t>COMPARING KEY GENERATOR SPECIFICATIONS.(UNDER DEVELOPMENT)</a:t>
            </a:r>
          </a:p>
        </p:txBody>
      </p:sp>
      <p:graphicFrame>
        <p:nvGraphicFramePr>
          <p:cNvPr id="6" name="Table 5"/>
          <p:cNvGraphicFramePr>
            <a:graphicFrameLocks noGrp="1"/>
          </p:cNvGraphicFramePr>
          <p:nvPr>
            <p:extLst>
              <p:ext uri="{D42A27DB-BD31-4B8C-83A1-F6EECF244321}">
                <p14:modId xmlns:p14="http://schemas.microsoft.com/office/powerpoint/2010/main" val="2637207709"/>
              </p:ext>
            </p:extLst>
          </p:nvPr>
        </p:nvGraphicFramePr>
        <p:xfrm>
          <a:off x="-25179" y="1371600"/>
          <a:ext cx="9067799" cy="4114801"/>
        </p:xfrm>
        <a:graphic>
          <a:graphicData uri="http://schemas.openxmlformats.org/drawingml/2006/table">
            <a:tbl>
              <a:tblPr/>
              <a:tblGrid>
                <a:gridCol w="914399">
                  <a:extLst>
                    <a:ext uri="{9D8B030D-6E8A-4147-A177-3AD203B41FA5}">
                      <a16:colId xmlns:a16="http://schemas.microsoft.com/office/drawing/2014/main" val="20000"/>
                    </a:ext>
                  </a:extLst>
                </a:gridCol>
                <a:gridCol w="558580">
                  <a:extLst>
                    <a:ext uri="{9D8B030D-6E8A-4147-A177-3AD203B41FA5}">
                      <a16:colId xmlns:a16="http://schemas.microsoft.com/office/drawing/2014/main" val="20001"/>
                    </a:ext>
                  </a:extLst>
                </a:gridCol>
                <a:gridCol w="494395">
                  <a:extLst>
                    <a:ext uri="{9D8B030D-6E8A-4147-A177-3AD203B41FA5}">
                      <a16:colId xmlns:a16="http://schemas.microsoft.com/office/drawing/2014/main" val="20002"/>
                    </a:ext>
                  </a:extLst>
                </a:gridCol>
                <a:gridCol w="796057">
                  <a:extLst>
                    <a:ext uri="{9D8B030D-6E8A-4147-A177-3AD203B41FA5}">
                      <a16:colId xmlns:a16="http://schemas.microsoft.com/office/drawing/2014/main" val="20003"/>
                    </a:ext>
                  </a:extLst>
                </a:gridCol>
                <a:gridCol w="671251">
                  <a:extLst>
                    <a:ext uri="{9D8B030D-6E8A-4147-A177-3AD203B41FA5}">
                      <a16:colId xmlns:a16="http://schemas.microsoft.com/office/drawing/2014/main" val="20004"/>
                    </a:ext>
                  </a:extLst>
                </a:gridCol>
                <a:gridCol w="671251">
                  <a:extLst>
                    <a:ext uri="{9D8B030D-6E8A-4147-A177-3AD203B41FA5}">
                      <a16:colId xmlns:a16="http://schemas.microsoft.com/office/drawing/2014/main" val="20005"/>
                    </a:ext>
                  </a:extLst>
                </a:gridCol>
                <a:gridCol w="748834">
                  <a:extLst>
                    <a:ext uri="{9D8B030D-6E8A-4147-A177-3AD203B41FA5}">
                      <a16:colId xmlns:a16="http://schemas.microsoft.com/office/drawing/2014/main" val="20006"/>
                    </a:ext>
                  </a:extLst>
                </a:gridCol>
                <a:gridCol w="1423458">
                  <a:extLst>
                    <a:ext uri="{9D8B030D-6E8A-4147-A177-3AD203B41FA5}">
                      <a16:colId xmlns:a16="http://schemas.microsoft.com/office/drawing/2014/main" val="20007"/>
                    </a:ext>
                  </a:extLst>
                </a:gridCol>
                <a:gridCol w="1290754">
                  <a:extLst>
                    <a:ext uri="{9D8B030D-6E8A-4147-A177-3AD203B41FA5}">
                      <a16:colId xmlns:a16="http://schemas.microsoft.com/office/drawing/2014/main" val="20008"/>
                    </a:ext>
                  </a:extLst>
                </a:gridCol>
                <a:gridCol w="914400">
                  <a:extLst>
                    <a:ext uri="{9D8B030D-6E8A-4147-A177-3AD203B41FA5}">
                      <a16:colId xmlns:a16="http://schemas.microsoft.com/office/drawing/2014/main" val="20009"/>
                    </a:ext>
                  </a:extLst>
                </a:gridCol>
                <a:gridCol w="584420">
                  <a:extLst>
                    <a:ext uri="{9D8B030D-6E8A-4147-A177-3AD203B41FA5}">
                      <a16:colId xmlns:a16="http://schemas.microsoft.com/office/drawing/2014/main" val="20010"/>
                    </a:ext>
                  </a:extLst>
                </a:gridCol>
              </a:tblGrid>
              <a:tr h="798623">
                <a:tc>
                  <a:txBody>
                    <a:bodyPr/>
                    <a:lstStyle/>
                    <a:p>
                      <a:pPr algn="l" fontAlgn="b"/>
                      <a:r>
                        <a:rPr lang="en-US" sz="800" b="1" i="0" u="none" strike="noStrike" dirty="0">
                          <a:solidFill>
                            <a:srgbClr val="000000"/>
                          </a:solidFill>
                          <a:effectLst/>
                          <a:latin typeface="Calibri"/>
                        </a:rPr>
                        <a:t>MANUFACTURER</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PART NUMBER</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OUTPUT WATTAGE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RF OUTPUT VOLTAGE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AMPLIFIER GAIN</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OUTPUT IMPEDANCE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RF AMPLIFER</a:t>
                      </a:r>
                    </a:p>
                    <a:p>
                      <a:pPr algn="l" fontAlgn="b"/>
                      <a:r>
                        <a:rPr lang="en-US" sz="800" b="1" i="0" u="none" strike="noStrike" dirty="0">
                          <a:solidFill>
                            <a:srgbClr val="000000"/>
                          </a:solidFill>
                          <a:effectLst/>
                          <a:latin typeface="Calibri"/>
                        </a:rPr>
                        <a:t>FREQUENCY RANGE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SIGANAL GENERATOR FREQUENCY/POWER MEASUREMENT  RANGE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AMPLITUDE MODULATION</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61000-4-6 Ed. 4 TEST LEVELS</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SERIAL INTERFACE</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207">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300" b="0"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084">
                <a:tc>
                  <a:txBody>
                    <a:bodyPr/>
                    <a:lstStyle/>
                    <a:p>
                      <a:pPr algn="l" fontAlgn="b"/>
                      <a:r>
                        <a:rPr lang="en-US" sz="800" b="1" i="0" u="none" strike="noStrike" dirty="0" err="1">
                          <a:solidFill>
                            <a:srgbClr val="000000"/>
                          </a:solidFill>
                          <a:effectLst/>
                          <a:latin typeface="Times New Roman"/>
                        </a:rPr>
                        <a:t>Teseq</a:t>
                      </a:r>
                      <a:r>
                        <a:rPr lang="en-US" sz="800" b="1" i="0" u="none" strike="noStrike" dirty="0">
                          <a:solidFill>
                            <a:srgbClr val="000000"/>
                          </a:solidFill>
                          <a:effectLst/>
                          <a:latin typeface="Times New Roman"/>
                        </a:rPr>
                        <a:t> </a:t>
                      </a:r>
                      <a:r>
                        <a:rPr lang="en-US" sz="800" b="1" i="0" u="none" strike="noStrike" dirty="0" err="1">
                          <a:solidFill>
                            <a:srgbClr val="000000"/>
                          </a:solidFill>
                          <a:effectLst/>
                          <a:latin typeface="Times New Roman"/>
                        </a:rPr>
                        <a:t>Schaffner</a:t>
                      </a:r>
                      <a:r>
                        <a:rPr lang="en-US" sz="800" b="1" i="0" u="none" strike="noStrike" dirty="0">
                          <a:solidFill>
                            <a:srgbClr val="000000"/>
                          </a:solidFill>
                          <a:effectLst/>
                          <a:latin typeface="Times New Roman"/>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Times New Roman"/>
                        </a:rPr>
                        <a:t>NSG 4070B-80</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80 W</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FF0000"/>
                          </a:solidFill>
                          <a:effectLst/>
                          <a:latin typeface="Calibri"/>
                        </a:rPr>
                        <a:t>?</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50dB</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50 OHMs</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100Khz to 300Mhz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9kHZ TO 1Ghz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0 to 100%/1 to 50Khz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1" i="0" u="none" strike="noStrike" dirty="0">
                          <a:solidFill>
                            <a:srgbClr val="000000"/>
                          </a:solidFill>
                          <a:effectLst/>
                          <a:latin typeface="+mn-lt"/>
                        </a:rPr>
                        <a:t>LEVEL 1 TO LEVEL 3</a:t>
                      </a:r>
                    </a:p>
                    <a:p>
                      <a:pPr algn="l" fontAlgn="b"/>
                      <a:endParaRPr lang="en-US" sz="800" b="1" i="0" u="none" strike="noStrike" dirty="0">
                        <a:solidFill>
                          <a:srgbClr val="FF0000"/>
                        </a:solidFill>
                        <a:effectLst/>
                        <a:latin typeface="Calibri"/>
                      </a:endParaRP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USB</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207">
                <a:tc>
                  <a:txBody>
                    <a:bodyPr/>
                    <a:lstStyle/>
                    <a:p>
                      <a:pPr algn="l" fontAlgn="b"/>
                      <a:r>
                        <a:rPr lang="en-US" sz="800" b="1" i="0" u="none" strike="noStrike">
                          <a:solidFill>
                            <a:srgbClr val="000000"/>
                          </a:solidFill>
                          <a:effectLst/>
                          <a:latin typeface="Times New Roman"/>
                        </a:rPr>
                        <a:t>Teseq Schaffner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Times New Roman"/>
                        </a:rPr>
                        <a:t>NSG 4070B-75</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75 W</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207">
                <a:tc>
                  <a:txBody>
                    <a:bodyPr/>
                    <a:lstStyle/>
                    <a:p>
                      <a:pPr algn="l" fontAlgn="b"/>
                      <a:r>
                        <a:rPr lang="en-US" sz="800" b="1" i="0" u="none" strike="noStrike">
                          <a:solidFill>
                            <a:srgbClr val="000000"/>
                          </a:solidFill>
                          <a:effectLst/>
                          <a:latin typeface="Times New Roman"/>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Times New Roman"/>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6207">
                <a:tc>
                  <a:txBody>
                    <a:bodyPr/>
                    <a:lstStyle/>
                    <a:p>
                      <a:pPr algn="l" fontAlgn="b"/>
                      <a:r>
                        <a:rPr lang="en-US" sz="800" b="1" i="0" u="none" strike="noStrike">
                          <a:solidFill>
                            <a:srgbClr val="000000"/>
                          </a:solidFill>
                          <a:effectLst/>
                          <a:latin typeface="Times New Roman"/>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Times New Roman"/>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2413">
                <a:tc>
                  <a:txBody>
                    <a:bodyPr/>
                    <a:lstStyle/>
                    <a:p>
                      <a:pPr algn="l" fontAlgn="b"/>
                      <a:r>
                        <a:rPr lang="en-US" sz="800" b="1" i="0" u="none" strike="noStrike">
                          <a:solidFill>
                            <a:srgbClr val="000000"/>
                          </a:solidFill>
                          <a:effectLst/>
                          <a:latin typeface="Calibri"/>
                        </a:rPr>
                        <a:t>EMTEST/AMTEK</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EMTE-CWS5001.4</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80W</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1 TO 30 V( emf)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48 dB</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50 OHMs</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100Khz to 300Mhz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9kHZ TO 1Ghz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t-IT" sz="800" b="1" i="0" u="none" strike="noStrike" dirty="0">
                          <a:solidFill>
                            <a:srgbClr val="000000"/>
                          </a:solidFill>
                          <a:effectLst/>
                          <a:latin typeface="Calibri"/>
                        </a:rPr>
                        <a:t>1Khz 80% per 61000-4-6/2hz 80% per 60601-1-2/400hz 80%</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LEVEL 1 TO LEVEL 3</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USB</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6207">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sng" strike="noStrike">
                          <a:solidFill>
                            <a:srgbClr val="FF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6207">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6207">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55232">
                <a:tc>
                  <a:txBody>
                    <a:bodyPr/>
                    <a:lstStyle/>
                    <a:p>
                      <a:pPr algn="l" fontAlgn="b"/>
                      <a:r>
                        <a:rPr lang="en-US" sz="800" b="1" i="0" u="none" strike="noStrike">
                          <a:solidFill>
                            <a:srgbClr val="000000"/>
                          </a:solidFill>
                          <a:effectLst/>
                          <a:latin typeface="Calibri"/>
                        </a:rPr>
                        <a:t>AMPLIFIER RESEARCH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CI00250AM1</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75 W</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FF0000"/>
                          </a:solidFill>
                          <a:effectLst/>
                          <a:latin typeface="Calibri"/>
                        </a:rPr>
                        <a:t>?</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49 dB</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50 OHMs</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10Khz to</a:t>
                      </a:r>
                      <a:r>
                        <a:rPr lang="en-US" sz="800" b="1" i="0" u="none" strike="noStrike" baseline="0" dirty="0">
                          <a:solidFill>
                            <a:srgbClr val="000000"/>
                          </a:solidFill>
                          <a:effectLst/>
                          <a:latin typeface="Calibri"/>
                        </a:rPr>
                        <a:t> </a:t>
                      </a:r>
                      <a:r>
                        <a:rPr lang="en-US" sz="800" b="1" i="0" u="none" strike="noStrike" dirty="0">
                          <a:solidFill>
                            <a:srgbClr val="000000"/>
                          </a:solidFill>
                          <a:effectLst/>
                          <a:latin typeface="Calibri"/>
                        </a:rPr>
                        <a:t>250Mhz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a:rPr>
                        <a:t>9Khz to 1.2Ghz</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t-IT" sz="800" b="1" i="0" u="none" strike="noStrike" dirty="0">
                          <a:solidFill>
                            <a:srgbClr val="FF0000"/>
                          </a:solidFill>
                          <a:effectLst/>
                          <a:latin typeface="Calibri"/>
                        </a:rPr>
                        <a:t>1Khz 80% per 61000-4-6/2hz 80% per 60601-1-2/400hz 80% ?</a:t>
                      </a: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1" i="0" u="none" strike="noStrike" dirty="0">
                          <a:solidFill>
                            <a:srgbClr val="000000"/>
                          </a:solidFill>
                          <a:effectLst/>
                          <a:latin typeface="+mn-lt"/>
                        </a:rPr>
                        <a:t>LEVEL 1 TO LEVEL 3</a:t>
                      </a:r>
                    </a:p>
                    <a:p>
                      <a:pPr algn="l" fontAlgn="b"/>
                      <a:endParaRPr lang="en-US" sz="800" b="1" i="0" u="none" strike="noStrike" dirty="0">
                        <a:solidFill>
                          <a:srgbClr val="FF0000"/>
                        </a:solidFill>
                        <a:effectLst/>
                        <a:latin typeface="Calibri"/>
                      </a:endParaRP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solidFill>
                            <a:srgbClr val="000000"/>
                          </a:solidFill>
                          <a:effectLst/>
                          <a:latin typeface="Calibri"/>
                        </a:rPr>
                        <a:t>USB</a:t>
                      </a:r>
                    </a:p>
                    <a:p>
                      <a:pPr algn="l" fontAlgn="b"/>
                      <a:endParaRPr lang="en-US" sz="800" b="1" i="0" u="none" strike="noStrike" dirty="0">
                        <a:solidFill>
                          <a:srgbClr val="000000"/>
                        </a:solidFill>
                        <a:effectLst/>
                        <a:latin typeface="Calibri"/>
                      </a:endParaRPr>
                    </a:p>
                  </a:txBody>
                  <a:tcPr marL="2296" marR="2296" marT="2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8567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2800" dirty="0"/>
              <a:t>GENERATOR PRICES FROM QUOTES TO DATE (WAITING FOR ADDITIONAL QUOTES)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29684374"/>
              </p:ext>
            </p:extLst>
          </p:nvPr>
        </p:nvGraphicFramePr>
        <p:xfrm>
          <a:off x="381000" y="1066801"/>
          <a:ext cx="8458200" cy="5773717"/>
        </p:xfrm>
        <a:graphic>
          <a:graphicData uri="http://schemas.openxmlformats.org/drawingml/2006/table">
            <a:tbl>
              <a:tblPr/>
              <a:tblGrid>
                <a:gridCol w="2520101">
                  <a:extLst>
                    <a:ext uri="{9D8B030D-6E8A-4147-A177-3AD203B41FA5}">
                      <a16:colId xmlns:a16="http://schemas.microsoft.com/office/drawing/2014/main" val="20000"/>
                    </a:ext>
                  </a:extLst>
                </a:gridCol>
                <a:gridCol w="1729950">
                  <a:extLst>
                    <a:ext uri="{9D8B030D-6E8A-4147-A177-3AD203B41FA5}">
                      <a16:colId xmlns:a16="http://schemas.microsoft.com/office/drawing/2014/main" val="20001"/>
                    </a:ext>
                  </a:extLst>
                </a:gridCol>
                <a:gridCol w="2879260">
                  <a:extLst>
                    <a:ext uri="{9D8B030D-6E8A-4147-A177-3AD203B41FA5}">
                      <a16:colId xmlns:a16="http://schemas.microsoft.com/office/drawing/2014/main" val="20002"/>
                    </a:ext>
                  </a:extLst>
                </a:gridCol>
                <a:gridCol w="1328889">
                  <a:extLst>
                    <a:ext uri="{9D8B030D-6E8A-4147-A177-3AD203B41FA5}">
                      <a16:colId xmlns:a16="http://schemas.microsoft.com/office/drawing/2014/main" val="20003"/>
                    </a:ext>
                  </a:extLst>
                </a:gridCol>
              </a:tblGrid>
              <a:tr h="344726">
                <a:tc>
                  <a:txBody>
                    <a:bodyPr/>
                    <a:lstStyle/>
                    <a:p>
                      <a:pPr algn="l" fontAlgn="b"/>
                      <a:r>
                        <a:rPr lang="en-US" sz="1200" b="1" i="0" u="none" strike="noStrike" dirty="0">
                          <a:solidFill>
                            <a:srgbClr val="000000"/>
                          </a:solidFill>
                          <a:effectLst/>
                          <a:latin typeface="Calibri"/>
                        </a:rPr>
                        <a:t>MANUFACTURER</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a:rPr>
                        <a:t>GENERATOR PART NUMBER</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a:rPr>
                        <a:t>CONDITION OF EQUIPMENT/SUPPLIER</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a:rPr>
                        <a:t>BASE PRICE</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2390">
                <a:tc>
                  <a:txBody>
                    <a:bodyPr/>
                    <a:lstStyle/>
                    <a:p>
                      <a:pPr algn="l" fontAlgn="b"/>
                      <a:r>
                        <a:rPr lang="en-US" sz="900" b="1"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7949">
                <a:tc>
                  <a:txBody>
                    <a:bodyPr/>
                    <a:lstStyle/>
                    <a:p>
                      <a:pPr algn="l" fontAlgn="b"/>
                      <a:r>
                        <a:rPr lang="en-US" sz="1000" b="1" i="0" u="none" strike="noStrike">
                          <a:solidFill>
                            <a:srgbClr val="000000"/>
                          </a:solidFill>
                          <a:effectLst/>
                          <a:latin typeface="Times New Roman"/>
                        </a:rPr>
                        <a:t>Teseq Schaffner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Times New Roman"/>
                        </a:rPr>
                        <a:t>NSG 4070B-80   (80 WATTS)</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NEW FROM: TEST EQUIPMENT CONECTION  (SEE NOTE 1)</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a:rPr>
                        <a:t>$27,700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7949">
                <a:tc>
                  <a:txBody>
                    <a:bodyPr/>
                    <a:lstStyle/>
                    <a:p>
                      <a:pPr algn="l" fontAlgn="b"/>
                      <a:r>
                        <a:rPr lang="en-US" sz="1000" b="1" i="0" u="none" strike="noStrike">
                          <a:solidFill>
                            <a:srgbClr val="000000"/>
                          </a:solidFill>
                          <a:effectLst/>
                          <a:latin typeface="Times New Roman"/>
                        </a:rPr>
                        <a:t>Teseq Schaffner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Times New Roman"/>
                        </a:rPr>
                        <a:t>NSG 4070B-75    (75 WATTS)</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USED FROM: ADVANCED</a:t>
                      </a:r>
                      <a:r>
                        <a:rPr lang="en-US" sz="1000" b="1" i="0" u="none" strike="noStrike" baseline="0" dirty="0">
                          <a:solidFill>
                            <a:srgbClr val="000000"/>
                          </a:solidFill>
                          <a:effectLst/>
                          <a:latin typeface="Calibri"/>
                        </a:rPr>
                        <a:t> TEST EQUIPMENT RENTALS</a:t>
                      </a:r>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Calibri"/>
                        </a:rPr>
                        <a:t> </a:t>
                      </a:r>
                      <a:r>
                        <a:rPr lang="en-US" sz="1000" b="1" i="0" u="none" strike="noStrike" baseline="0" dirty="0">
                          <a:solidFill>
                            <a:srgbClr val="000000"/>
                          </a:solidFill>
                          <a:effectLst/>
                          <a:latin typeface="Calibri"/>
                        </a:rPr>
                        <a:t>                              </a:t>
                      </a:r>
                      <a:r>
                        <a:rPr lang="en-US" sz="1000" b="1" i="0" u="none" strike="noStrike" dirty="0">
                          <a:solidFill>
                            <a:srgbClr val="000000"/>
                          </a:solidFill>
                          <a:effectLst/>
                          <a:latin typeface="Calibri"/>
                        </a:rPr>
                        <a:t>$21,140</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1" i="0" u="sng" strike="noStrike" dirty="0">
                        <a:solidFill>
                          <a:srgbClr val="FF0000"/>
                        </a:solidFill>
                        <a:effectLst/>
                        <a:latin typeface="+mn-lt"/>
                      </a:endParaRPr>
                    </a:p>
                    <a:p>
                      <a:pPr algn="l" fontAlgn="b"/>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9912">
                <a:tc>
                  <a:txBody>
                    <a:bodyPr/>
                    <a:lstStyle/>
                    <a:p>
                      <a:pPr algn="l" fontAlgn="b"/>
                      <a:r>
                        <a:rPr lang="en-US" sz="1000" b="1" i="0" u="none" strike="noStrike">
                          <a:solidFill>
                            <a:srgbClr val="000000"/>
                          </a:solidFill>
                          <a:effectLst/>
                          <a:latin typeface="Times New Roman"/>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Times New Roman"/>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9912">
                <a:tc>
                  <a:txBody>
                    <a:bodyPr/>
                    <a:lstStyle/>
                    <a:p>
                      <a:pPr algn="l" fontAlgn="b"/>
                      <a:r>
                        <a:rPr lang="en-US" sz="1000" b="1" i="0" u="none" strike="noStrike">
                          <a:solidFill>
                            <a:srgbClr val="000000"/>
                          </a:solidFill>
                          <a:effectLst/>
                          <a:latin typeface="Times New Roman"/>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Times New Roman"/>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7949">
                <a:tc>
                  <a:txBody>
                    <a:bodyPr/>
                    <a:lstStyle/>
                    <a:p>
                      <a:pPr algn="l" fontAlgn="b"/>
                      <a:r>
                        <a:rPr lang="en-US" sz="1000" b="1" i="0" u="none" strike="noStrike">
                          <a:solidFill>
                            <a:srgbClr val="000000"/>
                          </a:solidFill>
                          <a:effectLst/>
                          <a:latin typeface="Calibri"/>
                        </a:rPr>
                        <a:t>EMTEST/AMTEK</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EMTE-CWS5001.4</a:t>
                      </a:r>
                      <a:r>
                        <a:rPr lang="en-US" sz="1000" b="1" i="0" u="none" strike="noStrike" dirty="0">
                          <a:solidFill>
                            <a:srgbClr val="000000"/>
                          </a:solidFill>
                          <a:effectLst/>
                          <a:latin typeface="Times New Roman"/>
                        </a:rPr>
                        <a:t> (75 WATTS)</a:t>
                      </a:r>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USED FROM: ADVANCED TEST EQUIPMENT RENTALS(SEE NOTE 2)</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a:rPr>
                        <a:t>$18,750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2390">
                <a:tc>
                  <a:txBody>
                    <a:bodyPr/>
                    <a:lstStyle/>
                    <a:p>
                      <a:pPr algn="l" fontAlgn="b"/>
                      <a:r>
                        <a:rPr lang="en-US" sz="1000" b="1" i="0" u="none" strike="noStrike" dirty="0">
                          <a:solidFill>
                            <a:srgbClr val="000000"/>
                          </a:solidFill>
                          <a:effectLst/>
                          <a:latin typeface="Calibri"/>
                        </a:rPr>
                        <a:t>EMTEST/AMTEK</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EMTE-CWS5001.4</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NEW FROM: EMTEST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sng" strike="noStrike" dirty="0">
                          <a:solidFill>
                            <a:srgbClr val="FF0000"/>
                          </a:solidFill>
                          <a:effectLst/>
                          <a:latin typeface="Calibri"/>
                        </a:rPr>
                        <a:t>?(WAITING FOR QUOTE)</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9937">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9937">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2390">
                <a:tc>
                  <a:txBody>
                    <a:bodyPr/>
                    <a:lstStyle/>
                    <a:p>
                      <a:pPr algn="l" fontAlgn="b"/>
                      <a:r>
                        <a:rPr lang="en-US" sz="1000" b="1" i="0" u="none" strike="noStrike">
                          <a:solidFill>
                            <a:srgbClr val="000000"/>
                          </a:solidFill>
                          <a:effectLst/>
                          <a:latin typeface="Calibri"/>
                        </a:rPr>
                        <a:t>AMPLIFIER RESEARCH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CI00250AM1 </a:t>
                      </a:r>
                      <a:r>
                        <a:rPr lang="en-US" sz="1000" b="1" i="0" u="none" strike="noStrike" dirty="0">
                          <a:solidFill>
                            <a:srgbClr val="000000"/>
                          </a:solidFill>
                          <a:effectLst/>
                          <a:latin typeface="Times New Roman"/>
                        </a:rPr>
                        <a:t>        (75 WATTS)</a:t>
                      </a:r>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NEW FROM: AMPLIFIER RESEARCH</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chemeClr val="tx1"/>
                          </a:solidFill>
                          <a:effectLst/>
                          <a:latin typeface="Calibri"/>
                        </a:rPr>
                        <a:t>                               $48,000</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7949">
                <a:tc>
                  <a:txBody>
                    <a:bodyPr/>
                    <a:lstStyle/>
                    <a:p>
                      <a:pPr algn="l" fontAlgn="b"/>
                      <a:r>
                        <a:rPr lang="en-US" sz="1000" b="1" i="0" u="none" strike="noStrike">
                          <a:solidFill>
                            <a:srgbClr val="000000"/>
                          </a:solidFill>
                          <a:effectLst/>
                          <a:latin typeface="Calibri"/>
                        </a:rPr>
                        <a:t>AMPLIFIER RESEARCH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CI00400A </a:t>
                      </a:r>
                      <a:r>
                        <a:rPr lang="en-US" sz="1000" b="1" i="0" u="none" strike="noStrike" dirty="0">
                          <a:solidFill>
                            <a:srgbClr val="000000"/>
                          </a:solidFill>
                          <a:effectLst/>
                          <a:latin typeface="Times New Roman"/>
                        </a:rPr>
                        <a:t>             (100 WATTS)</a:t>
                      </a:r>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NEW FROM: </a:t>
                      </a:r>
                      <a:r>
                        <a:rPr lang="en-US" sz="1000" b="1" i="0" u="none" strike="noStrike" dirty="0">
                          <a:solidFill>
                            <a:srgbClr val="000000"/>
                          </a:solidFill>
                          <a:effectLst/>
                          <a:latin typeface="+mn-lt"/>
                        </a:rPr>
                        <a:t>AMPLIFIER RESEARCH</a:t>
                      </a:r>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chemeClr val="tx1"/>
                          </a:solidFill>
                          <a:effectLst/>
                          <a:latin typeface="+mn-lt"/>
                        </a:rPr>
                        <a:t>                               $58,000</a:t>
                      </a:r>
                      <a:endParaRPr lang="en-US" sz="1000" b="1" i="0" u="none" strike="noStrike" dirty="0">
                        <a:solidFill>
                          <a:schemeClr val="tx1"/>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9937">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49937">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11548">
                <a:tc>
                  <a:txBody>
                    <a:bodyPr/>
                    <a:lstStyle/>
                    <a:p>
                      <a:pPr algn="l" fontAlgn="b"/>
                      <a:r>
                        <a:rPr lang="en-US" sz="1000" b="1" i="0" u="none" strike="noStrike">
                          <a:solidFill>
                            <a:srgbClr val="000000"/>
                          </a:solidFill>
                          <a:effectLst/>
                          <a:latin typeface="Calibri"/>
                        </a:rPr>
                        <a:t>EMTEST/AMTEK</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EMTE-CWS5001.4</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RENTAL FROM: ADVANCED TEST EQUIPMENT RENTALS (SEE NOTE 3)</a:t>
                      </a: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$1920/MONTH</a:t>
                      </a:r>
                    </a:p>
                    <a:p>
                      <a:pPr algn="l" fontAlgn="b"/>
                      <a:endParaRPr lang="en-US" sz="1000" b="1" i="0" u="none" strike="noStrike" dirty="0">
                        <a:solidFill>
                          <a:srgbClr val="000000"/>
                        </a:solidFill>
                        <a:effectLst/>
                        <a:latin typeface="Calibri"/>
                      </a:endParaRPr>
                    </a:p>
                  </a:txBody>
                  <a:tcPr marL="4368" marR="4368" marT="4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9937">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5"/>
                  </a:ext>
                </a:extLst>
              </a:tr>
              <a:tr h="149937">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extLst>
                  <a:ext uri="{0D108BD9-81ED-4DB2-BD59-A6C34878D82A}">
                    <a16:rowId xmlns:a16="http://schemas.microsoft.com/office/drawing/2014/main" val="10016"/>
                  </a:ext>
                </a:extLst>
              </a:tr>
              <a:tr h="571830">
                <a:tc>
                  <a:txBody>
                    <a:bodyPr/>
                    <a:lstStyle/>
                    <a:p>
                      <a:pPr algn="l" fontAlgn="b"/>
                      <a:r>
                        <a:rPr lang="en-US" sz="1000" b="1" i="0" u="none" strike="noStrike" dirty="0">
                          <a:solidFill>
                            <a:srgbClr val="000000"/>
                          </a:solidFill>
                          <a:effectLst/>
                          <a:latin typeface="Calibri"/>
                        </a:rPr>
                        <a:t>NOTE 1 : WAITNG FOR QUOTE ON ACCESSORIES.</a:t>
                      </a:r>
                      <a:r>
                        <a:rPr lang="en-US" sz="1000" b="1" i="0" u="none" strike="noStrike" baseline="0" dirty="0">
                          <a:solidFill>
                            <a:srgbClr val="000000"/>
                          </a:solidFill>
                          <a:effectLst/>
                          <a:latin typeface="Calibri"/>
                        </a:rPr>
                        <a:t> SAINT JUDES MEDICAL HAS AN ACCOUNT WITH “TEST EQUIPMENT CONNECTION”.(I.E. 30 DAYS NET)</a:t>
                      </a:r>
                      <a:endParaRPr lang="en-US" sz="1000" b="1"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extLst>
                  <a:ext uri="{0D108BD9-81ED-4DB2-BD59-A6C34878D82A}">
                    <a16:rowId xmlns:a16="http://schemas.microsoft.com/office/drawing/2014/main" val="10017"/>
                  </a:ext>
                </a:extLst>
              </a:tr>
              <a:tr h="209912">
                <a:tc gridSpan="2">
                  <a:txBody>
                    <a:bodyPr/>
                    <a:lstStyle/>
                    <a:p>
                      <a:pPr algn="l" fontAlgn="b"/>
                      <a:r>
                        <a:rPr lang="en-US" sz="1000" b="1" i="0" u="none" strike="noStrike" dirty="0">
                          <a:solidFill>
                            <a:srgbClr val="000000"/>
                          </a:solidFill>
                          <a:effectLst/>
                          <a:latin typeface="Calibri"/>
                        </a:rPr>
                        <a:t>NOTE 2 : SEE APPENDIX 1 FOR FULL QUOTE WITH ACCESSORIES.</a:t>
                      </a:r>
                    </a:p>
                  </a:txBody>
                  <a:tcPr marL="4368" marR="4368" marT="4368" marB="0" anchor="b">
                    <a:lnL>
                      <a:noFill/>
                    </a:lnL>
                    <a:lnR>
                      <a:noFill/>
                    </a:lnR>
                    <a:lnT>
                      <a:noFill/>
                    </a:lnT>
                    <a:lnB>
                      <a:noFill/>
                    </a:lnB>
                  </a:tcPr>
                </a:tc>
                <a:tc hMerge="1">
                  <a:txBody>
                    <a:bodyPr/>
                    <a:lstStyle/>
                    <a:p>
                      <a:endParaRPr lang="en-US"/>
                    </a:p>
                  </a:txBody>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a:endParaRPr>
                    </a:p>
                  </a:txBody>
                  <a:tcPr marL="4368" marR="4368" marT="4368" marB="0" anchor="b">
                    <a:lnL>
                      <a:noFill/>
                    </a:lnL>
                    <a:lnR>
                      <a:noFill/>
                    </a:lnR>
                    <a:lnT>
                      <a:noFill/>
                    </a:lnT>
                    <a:lnB>
                      <a:noFill/>
                    </a:lnB>
                  </a:tcPr>
                </a:tc>
                <a:extLst>
                  <a:ext uri="{0D108BD9-81ED-4DB2-BD59-A6C34878D82A}">
                    <a16:rowId xmlns:a16="http://schemas.microsoft.com/office/drawing/2014/main" val="10018"/>
                  </a:ext>
                </a:extLst>
              </a:tr>
              <a:tr h="713771">
                <a:tc>
                  <a:txBody>
                    <a:bodyPr/>
                    <a:lstStyle/>
                    <a:p>
                      <a:pPr algn="l" fontAlgn="b"/>
                      <a:r>
                        <a:rPr lang="en-US" sz="1000" b="1" i="0" u="none" strike="noStrike" dirty="0">
                          <a:solidFill>
                            <a:srgbClr val="000000"/>
                          </a:solidFill>
                          <a:effectLst/>
                          <a:latin typeface="Calibri"/>
                        </a:rPr>
                        <a:t>NOTE 3: SEE APPENDIX 2 FOR FULL QUOTE WITH ACCESSORIES.</a:t>
                      </a:r>
                    </a:p>
                    <a:p>
                      <a:pPr algn="l" fontAlgn="b"/>
                      <a:r>
                        <a:rPr lang="en-US" sz="1000" b="1" i="0" u="none" strike="noStrike" dirty="0">
                          <a:solidFill>
                            <a:srgbClr val="000000"/>
                          </a:solidFill>
                          <a:effectLst/>
                          <a:latin typeface="Calibri"/>
                        </a:rPr>
                        <a:t>NOTE 4: </a:t>
                      </a:r>
                      <a:r>
                        <a:rPr lang="en-US" sz="1000" b="1" i="0" u="none" strike="noStrike" dirty="0">
                          <a:solidFill>
                            <a:srgbClr val="000000"/>
                          </a:solidFill>
                          <a:effectLst/>
                          <a:latin typeface="+mn-lt"/>
                        </a:rPr>
                        <a:t>SEE  APPENDIX 3 FOR QUOTE FOR</a:t>
                      </a:r>
                      <a:r>
                        <a:rPr lang="en-US" sz="1000" b="1" i="0" u="none" strike="noStrike" baseline="0" dirty="0">
                          <a:solidFill>
                            <a:srgbClr val="000000"/>
                          </a:solidFill>
                          <a:effectLst/>
                          <a:latin typeface="+mn-lt"/>
                        </a:rPr>
                        <a:t> A STANDALONE RF AMPLIFIER SPPECIFIED FOR IEC61000-4-6</a:t>
                      </a:r>
                      <a:endParaRPr lang="en-US" sz="1000" b="1"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tc>
                  <a:txBody>
                    <a:bodyPr/>
                    <a:lstStyle/>
                    <a:p>
                      <a:pPr algn="l" fontAlgn="b"/>
                      <a:endParaRPr lang="en-US" sz="500" b="0" i="0" u="none" strike="noStrike" dirty="0">
                        <a:solidFill>
                          <a:srgbClr val="000000"/>
                        </a:solidFill>
                        <a:effectLst/>
                        <a:latin typeface="Calibri"/>
                      </a:endParaRPr>
                    </a:p>
                  </a:txBody>
                  <a:tcPr marL="4368" marR="4368" marT="4368" marB="0" anchor="b">
                    <a:lnL>
                      <a:noFill/>
                    </a:lnL>
                    <a:lnR>
                      <a:noFill/>
                    </a:lnR>
                    <a:lnT>
                      <a:noFill/>
                    </a:lnT>
                    <a:lnB>
                      <a:noFill/>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133763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76200"/>
            <a:ext cx="8229600" cy="411162"/>
          </a:xfrm>
        </p:spPr>
        <p:txBody>
          <a:bodyPr>
            <a:normAutofit fontScale="90000"/>
          </a:bodyPr>
          <a:lstStyle/>
          <a:p>
            <a:r>
              <a:rPr lang="en-US" sz="3600" dirty="0"/>
              <a:t>NSG 4070B</a:t>
            </a: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988300" cy="622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35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AMPLIFIER RESEARCH MODEL C100250A</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153400" cy="4351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350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t>EMTEST/AMTEK MODEL CWS500N1.X</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7" y="1045308"/>
            <a:ext cx="812120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DIAGRAM OF BASIC TEST SETUP WITH A CDN</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65235"/>
            <a:ext cx="8229600" cy="3995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18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a:bodyPr>
          <a:lstStyle/>
          <a:p>
            <a:r>
              <a:rPr lang="en-US" sz="3200" dirty="0"/>
              <a:t>DIAGRAM OF BASIC TES SETUP WITH AN EM CLAMP WITH CURRENT MONITORING</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01115"/>
            <a:ext cx="8229600" cy="372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1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DIAGRAM OF BASIC TEST SETUP WITH A BCI WITH CURRENT MONITORING</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2312" y="1600200"/>
            <a:ext cx="643937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8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dirty="0"/>
              <a:t>EXAMPLE TEST CONFIGURATIONS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3" y="990600"/>
            <a:ext cx="9098877" cy="573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617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963400" cy="714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564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BOTTOM LINE ADVANTAGE TO TESTING TO THE IEC61000-4-6 IN HOUSE</a:t>
            </a:r>
          </a:p>
        </p:txBody>
      </p:sp>
      <p:sp>
        <p:nvSpPr>
          <p:cNvPr id="3" name="Content Placeholder 2"/>
          <p:cNvSpPr>
            <a:spLocks noGrp="1"/>
          </p:cNvSpPr>
          <p:nvPr>
            <p:ph idx="1"/>
          </p:nvPr>
        </p:nvSpPr>
        <p:spPr/>
        <p:txBody>
          <a:bodyPr>
            <a:normAutofit/>
          </a:bodyPr>
          <a:lstStyle/>
          <a:p>
            <a:r>
              <a:rPr lang="en-US" sz="1600" dirty="0"/>
              <a:t>NO NEED FOR AN ANEOCHOIC CHAMBER.</a:t>
            </a:r>
          </a:p>
          <a:p>
            <a:pPr marL="0" indent="0">
              <a:buNone/>
            </a:pPr>
            <a:endParaRPr lang="en-US" sz="1600" dirty="0"/>
          </a:p>
          <a:p>
            <a:r>
              <a:rPr lang="en-US" sz="1600" dirty="0"/>
              <a:t>ALL TESTS CAN BE PERFORMED IN HOUSE AGAINST GROUND PLANE (A GROUND PLANE IS IN TACT IN ESD LAB AT FRACKLIN DRIVE, PLEASONTON CALIFORNIA). </a:t>
            </a:r>
          </a:p>
          <a:p>
            <a:pPr marL="0" indent="0">
              <a:buNone/>
            </a:pPr>
            <a:endParaRPr lang="en-US" sz="1600" dirty="0"/>
          </a:p>
          <a:p>
            <a:r>
              <a:rPr lang="en-US" sz="1600" dirty="0"/>
              <a:t>TEST CONFIGURATIONS CAN BE ADAPTABLE (“PLUG AND PLAY”).</a:t>
            </a:r>
          </a:p>
          <a:p>
            <a:endParaRPr lang="en-US" sz="1600" dirty="0"/>
          </a:p>
          <a:p>
            <a:r>
              <a:rPr lang="en-US" sz="1600" dirty="0"/>
              <a:t>THE OF COST DOING PREMPTIVE (PRE-SCREEN) TESTS  IN HOUSE “OUT WAY” THAT OF DOING SIMILIAR TESTS AT A TEST HOUSE. </a:t>
            </a:r>
          </a:p>
          <a:p>
            <a:endParaRPr lang="en-US" sz="1600" dirty="0"/>
          </a:p>
          <a:p>
            <a:r>
              <a:rPr lang="en-US" sz="1600" dirty="0"/>
              <a:t>NO TRAVEL TIME TO AN OUTSIDE LAB FACILITY .</a:t>
            </a:r>
          </a:p>
          <a:p>
            <a:endParaRPr lang="en-US" sz="1600" dirty="0"/>
          </a:p>
          <a:p>
            <a:r>
              <a:rPr lang="en-US" sz="1600" dirty="0"/>
              <a:t>NO OUTSIDE TEST LAB SET UP COST.</a:t>
            </a:r>
          </a:p>
          <a:p>
            <a:endParaRPr lang="en-US" sz="1600" dirty="0"/>
          </a:p>
          <a:p>
            <a:endParaRPr lang="en-US" sz="1600" dirty="0"/>
          </a:p>
          <a:p>
            <a:endParaRPr lang="en-US" sz="1600" dirty="0"/>
          </a:p>
        </p:txBody>
      </p:sp>
    </p:spTree>
    <p:extLst>
      <p:ext uri="{BB962C8B-B14F-4D97-AF65-F5344CB8AC3E}">
        <p14:creationId xmlns:p14="http://schemas.microsoft.com/office/powerpoint/2010/main" val="1998810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200" dirty="0"/>
              <a:t>APPENDIX 1 (QUOTE FOR PURSHASE OF EMTE-CWS5001.4 GENERATOR AND ACCESSORIES.)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162800" cy="589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753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200" dirty="0"/>
              <a:t>APPENDIX 2 (QUOTE FOR RENT OF EMTE-CWS5001.4 GENERATOR AND ACCESSORIES.)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824865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3485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t>APPENDIX 3  (QUOTE FOR NSG 4070B-80)</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5270" y="1295400"/>
            <a:ext cx="60325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06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a:bodyPr>
          <a:lstStyle/>
          <a:p>
            <a:r>
              <a:rPr lang="en-US" sz="3200" dirty="0"/>
              <a:t>APPENDIX 4 (QUOTE FOR CIS-100 RF AMPLIFIER)</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3058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477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5: CIRCUIT MODELS FOR CDN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6315075" cy="399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15000"/>
            <a:ext cx="73056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2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6: CIRCUIT MODELS FOR EM CLAMP</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371600"/>
            <a:ext cx="87153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334000"/>
            <a:ext cx="74104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92" y="5572125"/>
            <a:ext cx="8953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320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7: CIRCUIT MODELS FOR CURRENT CLAMP</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2024063"/>
            <a:ext cx="470535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410200"/>
            <a:ext cx="70389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978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REFERENCES</a:t>
            </a:r>
            <a:r>
              <a:rPr lang="en-US" dirty="0"/>
              <a:t> </a:t>
            </a:r>
            <a:r>
              <a:rPr lang="en-US" sz="3200" dirty="0"/>
              <a:t>(Partial List)</a:t>
            </a:r>
          </a:p>
        </p:txBody>
      </p:sp>
      <p:sp>
        <p:nvSpPr>
          <p:cNvPr id="3" name="Content Placeholder 2"/>
          <p:cNvSpPr>
            <a:spLocks noGrp="1"/>
          </p:cNvSpPr>
          <p:nvPr>
            <p:ph idx="1"/>
          </p:nvPr>
        </p:nvSpPr>
        <p:spPr/>
        <p:txBody>
          <a:bodyPr>
            <a:normAutofit lnSpcReduction="10000"/>
          </a:bodyPr>
          <a:lstStyle/>
          <a:p>
            <a:r>
              <a:rPr lang="en-US" sz="2000" dirty="0"/>
              <a:t>Practical Approach to IEC61000-4-6 Testing, Jan </a:t>
            </a:r>
            <a:r>
              <a:rPr lang="en-US" sz="2000" dirty="0" err="1"/>
              <a:t>Sroka</a:t>
            </a:r>
            <a:r>
              <a:rPr lang="en-US" sz="2000" dirty="0"/>
              <a:t>, 2004</a:t>
            </a:r>
          </a:p>
          <a:p>
            <a:endParaRPr lang="en-US" sz="2000" dirty="0"/>
          </a:p>
          <a:p>
            <a:r>
              <a:rPr lang="en-US" sz="2000" dirty="0"/>
              <a:t>EMTEST Transient Immunity Presentation, November 11, 2015</a:t>
            </a:r>
          </a:p>
          <a:p>
            <a:endParaRPr lang="en-US" sz="2000" dirty="0"/>
          </a:p>
          <a:p>
            <a:r>
              <a:rPr lang="en-US" sz="2000" dirty="0"/>
              <a:t>Uncertainties of Immunity Measurements, Tim Williams, 2002</a:t>
            </a:r>
          </a:p>
          <a:p>
            <a:endParaRPr lang="en-US" sz="2000" dirty="0"/>
          </a:p>
          <a:p>
            <a:r>
              <a:rPr lang="en-US" sz="2000" dirty="0"/>
              <a:t>Pitfalls and Practice of IEC61000-4-6 Testing, Tim Williams, 2004</a:t>
            </a:r>
          </a:p>
          <a:p>
            <a:endParaRPr lang="en-US" sz="2000" dirty="0"/>
          </a:p>
          <a:p>
            <a:r>
              <a:rPr lang="en-US" sz="2000" dirty="0"/>
              <a:t>CDN Selection Guide, TESEQ, MAY 2015</a:t>
            </a:r>
          </a:p>
          <a:p>
            <a:endParaRPr lang="en-US" sz="2000" dirty="0"/>
          </a:p>
          <a:p>
            <a:r>
              <a:rPr lang="en-US" sz="2000" dirty="0"/>
              <a:t>IEC 61000-4-6 ed3.0 (2008-10): Electromagnetic compatibility (EMC) - Part 4-6: Testing and measurement techniques - Immunity to conducted disturbances, induced by radio-frequency fields.</a:t>
            </a:r>
          </a:p>
        </p:txBody>
      </p:sp>
    </p:spTree>
    <p:extLst>
      <p:ext uri="{BB962C8B-B14F-4D97-AF65-F5344CB8AC3E}">
        <p14:creationId xmlns:p14="http://schemas.microsoft.com/office/powerpoint/2010/main" val="426116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DOES THE IEC61000-4-6(4</a:t>
            </a:r>
            <a:r>
              <a:rPr lang="en-US" sz="3200" baseline="30000" dirty="0"/>
              <a:t>th</a:t>
            </a:r>
            <a:r>
              <a:rPr lang="en-US" sz="3200" dirty="0"/>
              <a:t> EDITION) IMPACT ?</a:t>
            </a:r>
          </a:p>
        </p:txBody>
      </p:sp>
      <p:sp>
        <p:nvSpPr>
          <p:cNvPr id="3" name="Content Placeholder 2"/>
          <p:cNvSpPr>
            <a:spLocks noGrp="1"/>
          </p:cNvSpPr>
          <p:nvPr>
            <p:ph idx="1"/>
          </p:nvPr>
        </p:nvSpPr>
        <p:spPr/>
        <p:txBody>
          <a:bodyPr>
            <a:normAutofit fontScale="25000" lnSpcReduction="20000"/>
          </a:bodyPr>
          <a:lstStyle/>
          <a:p>
            <a:pPr algn="just"/>
            <a:r>
              <a:rPr lang="en-US" sz="4900" b="1" dirty="0"/>
              <a:t>IEC 61000-4-6:2013: EMC – Part 4-6: Testing and Measurement Techniques – Immunity to Conducted Disturbances, Induced by Radio-Frequency Fields</a:t>
            </a:r>
          </a:p>
          <a:p>
            <a:pPr marL="0" indent="0" algn="just">
              <a:buNone/>
            </a:pPr>
            <a:endParaRPr lang="en-US" dirty="0"/>
          </a:p>
          <a:p>
            <a:pPr algn="just"/>
            <a:r>
              <a:rPr lang="en-US" sz="4800" dirty="0"/>
              <a:t>From the International </a:t>
            </a:r>
            <a:r>
              <a:rPr lang="en-US" sz="4800" dirty="0" err="1"/>
              <a:t>Electrotechnical</a:t>
            </a:r>
            <a:r>
              <a:rPr lang="en-US" sz="4800" dirty="0"/>
              <a:t> Commission webstore:</a:t>
            </a:r>
          </a:p>
          <a:p>
            <a:pPr algn="just"/>
            <a:endParaRPr lang="en-US" sz="4800" dirty="0"/>
          </a:p>
          <a:p>
            <a:pPr algn="just"/>
            <a:r>
              <a:rPr lang="en-US" sz="4800" dirty="0"/>
              <a:t>“</a:t>
            </a:r>
            <a:r>
              <a:rPr lang="en-US" sz="4800" dirty="0">
                <a:hlinkClick r:id="rId2"/>
              </a:rPr>
              <a:t>IEC 61000-4-6:2013</a:t>
            </a:r>
            <a:r>
              <a:rPr lang="en-US" sz="4800" dirty="0"/>
              <a:t> relates to the conducted immunity requirements of electrical and electronic equipment to electromagnetic disturbances coming from intended radio-frequency (RF) transmitters in the frequency range 150 kHz up to 80 </a:t>
            </a:r>
            <a:r>
              <a:rPr lang="en-US" sz="4800" dirty="0" err="1"/>
              <a:t>MHz.</a:t>
            </a:r>
            <a:r>
              <a:rPr lang="en-US" sz="4800" dirty="0"/>
              <a:t> Equipment not having at least one conducting wire and/or cable (such as mains supply, signal line or earth connection) which can couple the equipment to the disturbing RF fields is excluded from the scope of this publication.”</a:t>
            </a:r>
          </a:p>
          <a:p>
            <a:pPr algn="just"/>
            <a:endParaRPr lang="en-US" sz="4800" dirty="0"/>
          </a:p>
          <a:p>
            <a:pPr algn="just"/>
            <a:r>
              <a:rPr lang="en-US" sz="4800" dirty="0"/>
              <a:t>“The object of this standard is to establish a common reference for evaluating the functional immunity of electrical and electronic equipment when subjected to conducted disturbances induced by RF fields. The test method documented in IEC 61000-4-6:2013 describes a consistent method to assess the immunity of an equipment or system against a defined phenomenon. This fourth edition cancels and replaces the third edition published in 2008 and constitutes a technical revision. It includes the following significant technical changes with respect to the previous edition:</a:t>
            </a:r>
          </a:p>
          <a:p>
            <a:pPr algn="just"/>
            <a:endParaRPr lang="en-US" sz="4800" dirty="0"/>
          </a:p>
          <a:p>
            <a:pPr algn="just"/>
            <a:r>
              <a:rPr lang="en-US" sz="4800" dirty="0"/>
              <a:t>Use of the CDNs.</a:t>
            </a:r>
          </a:p>
          <a:p>
            <a:pPr algn="just"/>
            <a:endParaRPr lang="en-US" sz="4800" dirty="0"/>
          </a:p>
          <a:p>
            <a:pPr algn="just"/>
            <a:r>
              <a:rPr lang="en-US" sz="4800" dirty="0"/>
              <a:t>Calibration of the clamps.</a:t>
            </a:r>
          </a:p>
          <a:p>
            <a:pPr algn="just"/>
            <a:endParaRPr lang="en-US" sz="4800" dirty="0"/>
          </a:p>
          <a:p>
            <a:pPr algn="just"/>
            <a:r>
              <a:rPr lang="en-US" sz="4800" dirty="0"/>
              <a:t>Reorganization of Clause 7 on test setup and injection methods.</a:t>
            </a:r>
          </a:p>
          <a:p>
            <a:pPr algn="just"/>
            <a:endParaRPr lang="en-US" sz="4800" dirty="0"/>
          </a:p>
          <a:p>
            <a:pPr algn="just"/>
            <a:r>
              <a:rPr lang="en-US" sz="4800" dirty="0"/>
              <a:t>Annex A which is now dedicated to EM and decoupling clamps.</a:t>
            </a:r>
          </a:p>
          <a:p>
            <a:pPr algn="just"/>
            <a:endParaRPr lang="en-US" sz="4800" dirty="0"/>
          </a:p>
          <a:p>
            <a:pPr algn="just"/>
            <a:r>
              <a:rPr lang="en-US" sz="4800" dirty="0"/>
              <a:t>Annex G which now addresses the measurement uncertainty of the voltage test level;  and informative Annexes H, I and J which are new.”</a:t>
            </a:r>
          </a:p>
          <a:p>
            <a:endParaRPr lang="en-US" dirty="0"/>
          </a:p>
        </p:txBody>
      </p:sp>
    </p:spTree>
    <p:extLst>
      <p:ext uri="{BB962C8B-B14F-4D97-AF65-F5344CB8AC3E}">
        <p14:creationId xmlns:p14="http://schemas.microsoft.com/office/powerpoint/2010/main" val="90918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IEC61000-4-6 TEST LEVELS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295400"/>
            <a:ext cx="5956300" cy="31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381000" y="439737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600" dirty="0"/>
              <a:t>No test a required for induced disturbances caused by electromagnetic fields coming from intentional RF transmitters in the frequency range of 9Khz to 150Khz.</a:t>
            </a:r>
          </a:p>
        </p:txBody>
      </p:sp>
    </p:spTree>
    <p:extLst>
      <p:ext uri="{BB962C8B-B14F-4D97-AF65-F5344CB8AC3E}">
        <p14:creationId xmlns:p14="http://schemas.microsoft.com/office/powerpoint/2010/main" val="4146984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IEC61000-4-6 STANDARD REQUIREMENTS FOR TESTING CABLES</a:t>
            </a:r>
          </a:p>
        </p:txBody>
      </p:sp>
      <p:sp>
        <p:nvSpPr>
          <p:cNvPr id="4" name="Rectangle 3"/>
          <p:cNvSpPr/>
          <p:nvPr/>
        </p:nvSpPr>
        <p:spPr>
          <a:xfrm>
            <a:off x="95738" y="2057400"/>
            <a:ext cx="8458200" cy="3908762"/>
          </a:xfrm>
          <a:prstGeom prst="rect">
            <a:avLst/>
          </a:prstGeom>
        </p:spPr>
        <p:txBody>
          <a:bodyPr wrap="square">
            <a:spAutoFit/>
          </a:bodyPr>
          <a:lstStyle/>
          <a:p>
            <a:r>
              <a:rPr lang="en-US" sz="2000" b="1" dirty="0"/>
              <a:t>EN 61000-4-6 describes three methods of testing in order of preference:</a:t>
            </a:r>
          </a:p>
          <a:p>
            <a:endParaRPr lang="en-US" sz="2000" b="1" dirty="0"/>
          </a:p>
          <a:p>
            <a:pPr marL="457200" indent="-457200">
              <a:buAutoNum type="arabicParenR"/>
            </a:pPr>
            <a:r>
              <a:rPr lang="en-US" sz="2000" b="1" dirty="0"/>
              <a:t>CDN (Coupling-Decoupling Network)</a:t>
            </a:r>
          </a:p>
          <a:p>
            <a:endParaRPr lang="en-US" sz="2000" b="1" dirty="0"/>
          </a:p>
          <a:p>
            <a:pPr marL="457200" indent="-457200">
              <a:buAutoNum type="arabicParenR" startAt="2"/>
            </a:pPr>
            <a:r>
              <a:rPr lang="en-US" sz="2000" b="1" dirty="0"/>
              <a:t>EM-Clamp</a:t>
            </a:r>
          </a:p>
          <a:p>
            <a:endParaRPr lang="en-US" sz="2000" b="1" dirty="0"/>
          </a:p>
          <a:p>
            <a:r>
              <a:rPr lang="en-US" sz="2000" b="1" dirty="0"/>
              <a:t>3)     Bulk Current Injection (BCI)</a:t>
            </a:r>
          </a:p>
          <a:p>
            <a:endParaRPr lang="en-US" sz="2000" b="1" dirty="0"/>
          </a:p>
          <a:p>
            <a:endParaRPr lang="en-US" sz="2000" b="1" dirty="0"/>
          </a:p>
          <a:p>
            <a:r>
              <a:rPr lang="en-US" sz="2000" b="1" i="1" u="sng" dirty="0"/>
              <a:t>Guidance Note :</a:t>
            </a:r>
            <a:r>
              <a:rPr lang="en-US" dirty="0"/>
              <a:t>	</a:t>
            </a:r>
            <a:r>
              <a:rPr lang="en-US" sz="1600" b="1" i="1" dirty="0"/>
              <a:t>While it is recognized that BCI is considered the least repeatable of the test methods, it is also the most flexible in that the current injection clamp can be clamped to cables in difficult orientations and the use of a second clamp (the measurement clamp) allows real-time control of the current injected into the equipment under test.</a:t>
            </a:r>
          </a:p>
        </p:txBody>
      </p:sp>
    </p:spTree>
    <p:extLst>
      <p:ext uri="{BB962C8B-B14F-4D97-AF65-F5344CB8AC3E}">
        <p14:creationId xmlns:p14="http://schemas.microsoft.com/office/powerpoint/2010/main" val="319208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BASIC EQUIPMENT REQUIRED TO CONDUCT TESTS PER THE IEC61000-4-6 STANDARD</a:t>
            </a:r>
          </a:p>
        </p:txBody>
      </p:sp>
      <p:sp>
        <p:nvSpPr>
          <p:cNvPr id="3" name="Content Placeholder 2"/>
          <p:cNvSpPr>
            <a:spLocks noGrp="1"/>
          </p:cNvSpPr>
          <p:nvPr>
            <p:ph idx="1"/>
          </p:nvPr>
        </p:nvSpPr>
        <p:spPr/>
        <p:txBody>
          <a:bodyPr>
            <a:normAutofit fontScale="92500"/>
          </a:bodyPr>
          <a:lstStyle/>
          <a:p>
            <a:pPr marL="514350" indent="-514350">
              <a:buAutoNum type="arabicPeriod"/>
            </a:pPr>
            <a:r>
              <a:rPr lang="en-US" sz="2200" dirty="0"/>
              <a:t>A “ linear” signal source that can sweep from 10KHZ to 300MHZ.(0R HIGHER)</a:t>
            </a:r>
          </a:p>
          <a:p>
            <a:pPr marL="514350" indent="-514350">
              <a:buAutoNum type="arabicPeriod"/>
            </a:pPr>
            <a:r>
              <a:rPr lang="en-US" sz="2200" dirty="0"/>
              <a:t>A modulation source that can AM modulate the  signal source signal source.(See IEC61000-4-6 standard.)</a:t>
            </a:r>
          </a:p>
          <a:p>
            <a:pPr marL="514350" indent="-514350">
              <a:buFont typeface="Arial" panose="020B0604020202020204" pitchFamily="34" charset="0"/>
              <a:buAutoNum type="arabicPeriod"/>
            </a:pPr>
            <a:r>
              <a:rPr lang="en-US" sz="2200" dirty="0"/>
              <a:t>A broad band RF power amplifier that can provide linear response across a frequency range </a:t>
            </a:r>
            <a:r>
              <a:rPr lang="en-US" sz="2200"/>
              <a:t>of  100KHZ </a:t>
            </a:r>
            <a:r>
              <a:rPr lang="en-US" sz="2200" dirty="0"/>
              <a:t>to 230MHZ. (0R HIGHER)</a:t>
            </a:r>
          </a:p>
          <a:p>
            <a:pPr marL="457200" indent="-457200">
              <a:buAutoNum type="arabicPeriod" startAt="4"/>
            </a:pPr>
            <a:r>
              <a:rPr lang="en-US" sz="2200" dirty="0"/>
              <a:t>The RF amplifier should have sufficient power to test to the IEC6100-4-6 specified test levels given different coupling conditions.</a:t>
            </a:r>
          </a:p>
          <a:p>
            <a:pPr marL="457200" indent="-457200">
              <a:buAutoNum type="arabicPeriod" startAt="4"/>
            </a:pPr>
            <a:r>
              <a:rPr lang="en-US" sz="2200" dirty="0"/>
              <a:t>Load matching and attenuators to reduce SWVR and test measurement uncertainty.</a:t>
            </a:r>
          </a:p>
          <a:p>
            <a:pPr marL="457200" indent="-457200">
              <a:buAutoNum type="arabicPeriod" startAt="4"/>
            </a:pPr>
            <a:r>
              <a:rPr lang="en-US" sz="2200" dirty="0"/>
              <a:t>Additional signal power and spectrum measuring equipment.(A means to measure delivered power to EUT).</a:t>
            </a:r>
          </a:p>
          <a:p>
            <a:pPr marL="457200" indent="-457200">
              <a:buAutoNum type="arabicPeriod" startAt="4"/>
            </a:pPr>
            <a:r>
              <a:rPr lang="en-US" sz="2200" dirty="0"/>
              <a:t>A large ground plane.</a:t>
            </a:r>
          </a:p>
          <a:p>
            <a:pPr marL="514350" indent="-514350">
              <a:buAutoNum type="arabicPeriod"/>
            </a:pPr>
            <a:endParaRPr lang="en-US" sz="2600" dirty="0"/>
          </a:p>
          <a:p>
            <a:pPr marL="514350" indent="-514350">
              <a:buAutoNum type="arabicPeriod"/>
            </a:pPr>
            <a:endParaRPr lang="en-US" dirty="0"/>
          </a:p>
        </p:txBody>
      </p:sp>
    </p:spTree>
    <p:extLst>
      <p:ext uri="{BB962C8B-B14F-4D97-AF65-F5344CB8AC3E}">
        <p14:creationId xmlns:p14="http://schemas.microsoft.com/office/powerpoint/2010/main" val="312455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txBody>
          <a:bodyPr>
            <a:normAutofit/>
          </a:bodyPr>
          <a:lstStyle/>
          <a:p>
            <a:r>
              <a:rPr lang="en-US" sz="3200" dirty="0"/>
              <a:t>CDN, EM CLAMP, BCI CLAMP TRANSDUCER EXAMPLES USED FOR IEC61000-4-6 TESTING</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83316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25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 Holder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01501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11775</TotalTime>
  <Words>1721</Words>
  <Application>Microsoft Office PowerPoint</Application>
  <PresentationFormat>On-screen Show (4:3)</PresentationFormat>
  <Paragraphs>324</Paragraphs>
  <Slides>37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Times New Roman</vt:lpstr>
      <vt:lpstr>Office Theme</vt:lpstr>
      <vt:lpstr>IEC61000-4-6 TEST EQUIPMENT SEARCH</vt:lpstr>
      <vt:lpstr>EXECUTIVE SUMMARY</vt:lpstr>
      <vt:lpstr>THE BOTTOM LINE ADVANTAGE TO TESTING TO THE IEC61000-4-6 IN HOUSE</vt:lpstr>
      <vt:lpstr>WHAT DOES THE IEC61000-4-6(4th EDITION) IMPACT ?</vt:lpstr>
      <vt:lpstr>IEC61000-4-6 TEST LEVELS</vt:lpstr>
      <vt:lpstr>IEC61000-4-6 STANDARD REQUIREMENTS FOR TESTING CABLES</vt:lpstr>
      <vt:lpstr>BASIC EQUIPMENT REQUIRED TO CONDUCT TESTS PER THE IEC61000-4-6 STANDARD</vt:lpstr>
      <vt:lpstr>CDN, EM CLAMP, BCI CLAMP TRANSDUCER EXAMPLES USED FOR IEC61000-4-6 TESTING</vt:lpstr>
      <vt:lpstr>Place Holder</vt:lpstr>
      <vt:lpstr> CDN M3 DIGRAM: (Coupling-Decoupling Network) Test Configuration Concept </vt:lpstr>
      <vt:lpstr>ADVANTAGES/DISADVANTGES OF THE CDN TEST METHOD</vt:lpstr>
      <vt:lpstr>EM CLAMP TEST CONFIGURATION CONCEPT</vt:lpstr>
      <vt:lpstr>PowerPoint Presentation</vt:lpstr>
      <vt:lpstr>BCI (Bulk Current Injection) Test Configuration Concept</vt:lpstr>
      <vt:lpstr>PowerPoint Presentation</vt:lpstr>
      <vt:lpstr>PLACE HOLDER</vt:lpstr>
      <vt:lpstr>SELECTING AN APPROPRIATE TEST METODOLOGY PER THE IEC61000-4-6 STANDARD</vt:lpstr>
      <vt:lpstr>A MORE DETAILED APPROACH TO SELECTING INJECTION METHODS (CDN, EM CLAMP, OR BCI)</vt:lpstr>
      <vt:lpstr>CABLE EXAMPLES WITH CDN RECOMMENDATIONS.</vt:lpstr>
      <vt:lpstr>COMPARING KEY GENERATOR SPECIFICATIONS.(UNDER DEVELOPMENT)</vt:lpstr>
      <vt:lpstr>GENERATOR PRICES FROM QUOTES TO DATE (WAITING FOR ADDITIONAL QUOTES)</vt:lpstr>
      <vt:lpstr>NSG 4070B</vt:lpstr>
      <vt:lpstr>AMPLIFIER RESEARCH MODEL C100250A</vt:lpstr>
      <vt:lpstr>EMTEST/AMTEK MODEL CWS500N1.X</vt:lpstr>
      <vt:lpstr>DIAGRAM OF BASIC TEST SETUP WITH A CDN</vt:lpstr>
      <vt:lpstr>DIAGRAM OF BASIC TES SETUP WITH AN EM CLAMP WITH CURRENT MONITORING</vt:lpstr>
      <vt:lpstr>DIAGRAM OF BASIC TEST SETUP WITH A BCI WITH CURRENT MONITORING</vt:lpstr>
      <vt:lpstr>EXAMPLE TEST CONFIGURATIONS</vt:lpstr>
      <vt:lpstr>PowerPoint Presentation</vt:lpstr>
      <vt:lpstr>APPENDIX 1 (QUOTE FOR PURSHASE OF EMTE-CWS5001.4 GENERATOR AND ACCESSORIES.)</vt:lpstr>
      <vt:lpstr>APPENDIX 2 (QUOTE FOR RENT OF EMTE-CWS5001.4 GENERATOR AND ACCESSORIES.)</vt:lpstr>
      <vt:lpstr>APPENDIX 3  (QUOTE FOR NSG 4070B-80)</vt:lpstr>
      <vt:lpstr>APPENDIX 4 (QUOTE FOR CIS-100 RF AMPLIFIER)</vt:lpstr>
      <vt:lpstr>APPENDIX 5: CIRCUIT MODELS FOR CDN</vt:lpstr>
      <vt:lpstr>APPENDIX 6: CIRCUIT MODELS FOR EM CLAMP</vt:lpstr>
      <vt:lpstr>APPENDIX 7: CIRCUIT MODELS FOR CURRENT CLAMP</vt:lpstr>
      <vt:lpstr>REFERENCES (Partial List)</vt:lpstr>
    </vt:vector>
  </TitlesOfParts>
  <Company>St. Jude Medical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IEC61000-4-6 TEST EQUIPMENT SEARCH</dc:title>
  <dc:creator>Nichols, Nicholas</dc:creator>
  <cp:lastModifiedBy>Sokolovsky, Mr. Matt Evan</cp:lastModifiedBy>
  <cp:revision>73</cp:revision>
  <dcterms:created xsi:type="dcterms:W3CDTF">2016-08-05T19:58:44Z</dcterms:created>
  <dcterms:modified xsi:type="dcterms:W3CDTF">2021-04-05T00:33:14Z</dcterms:modified>
</cp:coreProperties>
</file>